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Lst>
  <p:sldSz cx="21386800" cy="15087600"/>
  <p:notesSz cx="6858000" cy="9144000"/>
  <p:embeddedFontLst>
    <p:embeddedFont>
      <p:font typeface="Helvetica World Bold" charset="1" panose="020B0800040000020004"/>
      <p:regular r:id="rId7"/>
    </p:embeddedFont>
    <p:embeddedFont>
      <p:font typeface="Helvetica World Italics" charset="1" panose="020B0500040000090004"/>
      <p:regular r:id="rId8"/>
    </p:embeddedFont>
    <p:embeddedFont>
      <p:font typeface="Poppins" charset="1" panose="00000500000000000000"/>
      <p:regular r:id="rId9"/>
    </p:embeddedFont>
    <p:embeddedFont>
      <p:font typeface="Helvetica World" charset="1" panose="020B0500040000020004"/>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jpe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https://cpcb.nic.in" TargetMode="External" Type="http://schemas.openxmlformats.org/officeDocument/2006/relationships/hyperlink"/><Relationship Id="rId11" Target="https://pubs.acs.org/doi/10.1021/acs.est.8b02864" TargetMode="External" Type="http://schemas.openxmlformats.org/officeDocument/2006/relationships/hyperlink"/><Relationship Id="rId12" Target="https://openknowledge.worldbank.org" TargetMode="External" Type="http://schemas.openxmlformats.org/officeDocument/2006/relationships/hyperlink"/><Relationship Id="rId2" Target="../media/image1.pn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https://www.who.int"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5599" y="2653311"/>
            <a:ext cx="21042349" cy="13046736"/>
          </a:xfrm>
          <a:custGeom>
            <a:avLst/>
            <a:gdLst/>
            <a:ahLst/>
            <a:cxnLst/>
            <a:rect r="r" b="b" t="t" l="l"/>
            <a:pathLst>
              <a:path h="13046736" w="21042349">
                <a:moveTo>
                  <a:pt x="0" y="0"/>
                </a:moveTo>
                <a:lnTo>
                  <a:pt x="21042349" y="0"/>
                </a:lnTo>
                <a:lnTo>
                  <a:pt x="21042349" y="13046737"/>
                </a:lnTo>
                <a:lnTo>
                  <a:pt x="0" y="13046737"/>
                </a:lnTo>
                <a:lnTo>
                  <a:pt x="0" y="0"/>
                </a:lnTo>
                <a:close/>
              </a:path>
            </a:pathLst>
          </a:custGeom>
          <a:blipFill>
            <a:blip r:embed="rId2">
              <a:alphaModFix amt="19999"/>
            </a:blip>
            <a:stretch>
              <a:fillRect l="0" t="-4473" r="0" b="-2981"/>
            </a:stretch>
          </a:blipFill>
        </p:spPr>
      </p:sp>
      <p:grpSp>
        <p:nvGrpSpPr>
          <p:cNvPr name="Group 3" id="3"/>
          <p:cNvGrpSpPr/>
          <p:nvPr/>
        </p:nvGrpSpPr>
        <p:grpSpPr>
          <a:xfrm rot="0">
            <a:off x="215652" y="152416"/>
            <a:ext cx="21075709" cy="1876913"/>
            <a:chOff x="0" y="0"/>
            <a:chExt cx="14969263" cy="1333099"/>
          </a:xfrm>
        </p:grpSpPr>
        <p:sp>
          <p:nvSpPr>
            <p:cNvPr name="Freeform 4" id="4"/>
            <p:cNvSpPr/>
            <p:nvPr/>
          </p:nvSpPr>
          <p:spPr>
            <a:xfrm flipH="false" flipV="false" rot="0">
              <a:off x="3419" y="3453"/>
              <a:ext cx="14962398" cy="1326137"/>
            </a:xfrm>
            <a:custGeom>
              <a:avLst/>
              <a:gdLst/>
              <a:ahLst/>
              <a:cxnLst/>
              <a:rect r="r" b="b" t="t" l="l"/>
              <a:pathLst>
                <a:path h="1326137" w="14962398">
                  <a:moveTo>
                    <a:pt x="0" y="0"/>
                  </a:moveTo>
                  <a:lnTo>
                    <a:pt x="14962398" y="0"/>
                  </a:lnTo>
                  <a:lnTo>
                    <a:pt x="14962398" y="1326138"/>
                  </a:lnTo>
                  <a:lnTo>
                    <a:pt x="0" y="1326138"/>
                  </a:lnTo>
                  <a:close/>
                </a:path>
              </a:pathLst>
            </a:custGeom>
            <a:solidFill>
              <a:srgbClr val="0E3A5A"/>
            </a:solidFill>
            <a:ln w="12700">
              <a:solidFill>
                <a:srgbClr val="000000"/>
              </a:solidFill>
            </a:ln>
          </p:spPr>
        </p:sp>
        <p:sp>
          <p:nvSpPr>
            <p:cNvPr name="Freeform 5" id="5"/>
            <p:cNvSpPr/>
            <p:nvPr/>
          </p:nvSpPr>
          <p:spPr>
            <a:xfrm flipH="false" flipV="false" rot="0">
              <a:off x="0" y="0"/>
              <a:ext cx="14969235" cy="1333044"/>
            </a:xfrm>
            <a:custGeom>
              <a:avLst/>
              <a:gdLst/>
              <a:ahLst/>
              <a:cxnLst/>
              <a:rect r="r" b="b" t="t" l="l"/>
              <a:pathLst>
                <a:path h="1333044" w="14969235">
                  <a:moveTo>
                    <a:pt x="3419" y="0"/>
                  </a:moveTo>
                  <a:lnTo>
                    <a:pt x="14965817" y="0"/>
                  </a:lnTo>
                  <a:cubicBezTo>
                    <a:pt x="14967731" y="0"/>
                    <a:pt x="14969235" y="1519"/>
                    <a:pt x="14969235" y="3453"/>
                  </a:cubicBezTo>
                  <a:lnTo>
                    <a:pt x="14969235" y="1329591"/>
                  </a:lnTo>
                  <a:cubicBezTo>
                    <a:pt x="14969235" y="1331524"/>
                    <a:pt x="14967731" y="1333044"/>
                    <a:pt x="14965817" y="1333044"/>
                  </a:cubicBezTo>
                  <a:lnTo>
                    <a:pt x="3419" y="1333044"/>
                  </a:lnTo>
                  <a:cubicBezTo>
                    <a:pt x="1504" y="1333044"/>
                    <a:pt x="0" y="1331524"/>
                    <a:pt x="0" y="1329591"/>
                  </a:cubicBezTo>
                  <a:lnTo>
                    <a:pt x="0" y="3453"/>
                  </a:lnTo>
                  <a:cubicBezTo>
                    <a:pt x="0" y="1519"/>
                    <a:pt x="1504" y="0"/>
                    <a:pt x="3419" y="0"/>
                  </a:cubicBezTo>
                  <a:moveTo>
                    <a:pt x="3419" y="6906"/>
                  </a:moveTo>
                  <a:lnTo>
                    <a:pt x="3419" y="3453"/>
                  </a:lnTo>
                  <a:lnTo>
                    <a:pt x="6838" y="3453"/>
                  </a:lnTo>
                  <a:lnTo>
                    <a:pt x="6838" y="1329591"/>
                  </a:lnTo>
                  <a:lnTo>
                    <a:pt x="3419" y="1329591"/>
                  </a:lnTo>
                  <a:lnTo>
                    <a:pt x="3419" y="1326137"/>
                  </a:lnTo>
                  <a:lnTo>
                    <a:pt x="14965817" y="1326137"/>
                  </a:lnTo>
                  <a:lnTo>
                    <a:pt x="14965817" y="1329591"/>
                  </a:lnTo>
                  <a:lnTo>
                    <a:pt x="14962397" y="1329591"/>
                  </a:lnTo>
                  <a:lnTo>
                    <a:pt x="14962397" y="3453"/>
                  </a:lnTo>
                  <a:lnTo>
                    <a:pt x="14965817" y="3453"/>
                  </a:lnTo>
                  <a:lnTo>
                    <a:pt x="14965817" y="6906"/>
                  </a:lnTo>
                  <a:lnTo>
                    <a:pt x="3419" y="6906"/>
                  </a:lnTo>
                  <a:close/>
                </a:path>
              </a:pathLst>
            </a:custGeom>
            <a:solidFill>
              <a:srgbClr val="0E3A5A"/>
            </a:solidFill>
            <a:ln w="12700">
              <a:solidFill>
                <a:srgbClr val="000000"/>
              </a:solidFill>
            </a:ln>
          </p:spPr>
        </p:sp>
      </p:grpSp>
      <p:sp>
        <p:nvSpPr>
          <p:cNvPr name="Freeform 6" id="6"/>
          <p:cNvSpPr/>
          <p:nvPr/>
        </p:nvSpPr>
        <p:spPr>
          <a:xfrm flipH="false" flipV="false" rot="0">
            <a:off x="215652" y="152416"/>
            <a:ext cx="21027690" cy="1876913"/>
          </a:xfrm>
          <a:custGeom>
            <a:avLst/>
            <a:gdLst/>
            <a:ahLst/>
            <a:cxnLst/>
            <a:rect r="r" b="b" t="t" l="l"/>
            <a:pathLst>
              <a:path h="1876913" w="21027690">
                <a:moveTo>
                  <a:pt x="0" y="0"/>
                </a:moveTo>
                <a:lnTo>
                  <a:pt x="21027689" y="0"/>
                </a:lnTo>
                <a:lnTo>
                  <a:pt x="21027689" y="1876913"/>
                </a:lnTo>
                <a:lnTo>
                  <a:pt x="0" y="1876913"/>
                </a:lnTo>
                <a:lnTo>
                  <a:pt x="0" y="0"/>
                </a:lnTo>
                <a:close/>
              </a:path>
            </a:pathLst>
          </a:custGeom>
          <a:blipFill>
            <a:blip r:embed="rId3">
              <a:alphaModFix amt="40000"/>
            </a:blip>
            <a:stretch>
              <a:fillRect l="0" t="-585803" r="-917" b="-162154"/>
            </a:stretch>
          </a:blipFill>
        </p:spPr>
      </p:sp>
      <p:sp>
        <p:nvSpPr>
          <p:cNvPr name="Freeform 7" id="7"/>
          <p:cNvSpPr/>
          <p:nvPr/>
        </p:nvSpPr>
        <p:spPr>
          <a:xfrm flipH="false" flipV="false" rot="0">
            <a:off x="490926" y="300974"/>
            <a:ext cx="1952337" cy="1579795"/>
          </a:xfrm>
          <a:custGeom>
            <a:avLst/>
            <a:gdLst/>
            <a:ahLst/>
            <a:cxnLst/>
            <a:rect r="r" b="b" t="t" l="l"/>
            <a:pathLst>
              <a:path h="1579795" w="1952337">
                <a:moveTo>
                  <a:pt x="0" y="0"/>
                </a:moveTo>
                <a:lnTo>
                  <a:pt x="1952337" y="0"/>
                </a:lnTo>
                <a:lnTo>
                  <a:pt x="1952337" y="1579796"/>
                </a:lnTo>
                <a:lnTo>
                  <a:pt x="0" y="1579796"/>
                </a:lnTo>
                <a:lnTo>
                  <a:pt x="0" y="0"/>
                </a:lnTo>
                <a:close/>
              </a:path>
            </a:pathLst>
          </a:custGeom>
          <a:blipFill>
            <a:blip r:embed="rId4"/>
            <a:stretch>
              <a:fillRect l="-1562" t="0" r="-1562" b="0"/>
            </a:stretch>
          </a:blipFill>
        </p:spPr>
      </p:sp>
      <p:grpSp>
        <p:nvGrpSpPr>
          <p:cNvPr name="Group 8" id="8"/>
          <p:cNvGrpSpPr/>
          <p:nvPr/>
        </p:nvGrpSpPr>
        <p:grpSpPr>
          <a:xfrm rot="0">
            <a:off x="19292685" y="353098"/>
            <a:ext cx="1770608" cy="1475549"/>
            <a:chOff x="0" y="0"/>
            <a:chExt cx="975332" cy="812800"/>
          </a:xfrm>
        </p:grpSpPr>
        <p:sp>
          <p:nvSpPr>
            <p:cNvPr name="Freeform 9" id="9"/>
            <p:cNvSpPr/>
            <p:nvPr/>
          </p:nvSpPr>
          <p:spPr>
            <a:xfrm flipH="false" flipV="false" rot="0">
              <a:off x="0" y="0"/>
              <a:ext cx="975332" cy="812800"/>
            </a:xfrm>
            <a:custGeom>
              <a:avLst/>
              <a:gdLst/>
              <a:ahLst/>
              <a:cxnLst/>
              <a:rect r="r" b="b" t="t" l="l"/>
              <a:pathLst>
                <a:path h="812800" w="975332">
                  <a:moveTo>
                    <a:pt x="0" y="0"/>
                  </a:moveTo>
                  <a:lnTo>
                    <a:pt x="975332" y="0"/>
                  </a:lnTo>
                  <a:lnTo>
                    <a:pt x="975332" y="812800"/>
                  </a:lnTo>
                  <a:lnTo>
                    <a:pt x="0" y="812800"/>
                  </a:lnTo>
                  <a:close/>
                </a:path>
              </a:pathLst>
            </a:custGeom>
            <a:solidFill>
              <a:srgbClr val="FFFFFF"/>
            </a:solidFill>
          </p:spPr>
        </p:sp>
        <p:sp>
          <p:nvSpPr>
            <p:cNvPr name="TextBox 10" id="10"/>
            <p:cNvSpPr txBox="true"/>
            <p:nvPr/>
          </p:nvSpPr>
          <p:spPr>
            <a:xfrm>
              <a:off x="0" y="0"/>
              <a:ext cx="975332" cy="812800"/>
            </a:xfrm>
            <a:prstGeom prst="rect">
              <a:avLst/>
            </a:prstGeom>
          </p:spPr>
          <p:txBody>
            <a:bodyPr anchor="ctr" rtlCol="false" tIns="30715" lIns="30715" bIns="30715" rIns="30715"/>
            <a:lstStyle/>
            <a:p>
              <a:pPr algn="ctr">
                <a:lnSpc>
                  <a:spcPts val="877"/>
                </a:lnSpc>
              </a:pPr>
            </a:p>
          </p:txBody>
        </p:sp>
      </p:grpSp>
      <p:sp>
        <p:nvSpPr>
          <p:cNvPr name="Freeform 11" id="11"/>
          <p:cNvSpPr/>
          <p:nvPr/>
        </p:nvSpPr>
        <p:spPr>
          <a:xfrm flipH="false" flipV="false" rot="0">
            <a:off x="19345890" y="411335"/>
            <a:ext cx="1664197" cy="1359075"/>
          </a:xfrm>
          <a:custGeom>
            <a:avLst/>
            <a:gdLst/>
            <a:ahLst/>
            <a:cxnLst/>
            <a:rect r="r" b="b" t="t" l="l"/>
            <a:pathLst>
              <a:path h="1359075" w="1664197">
                <a:moveTo>
                  <a:pt x="0" y="0"/>
                </a:moveTo>
                <a:lnTo>
                  <a:pt x="1664197" y="0"/>
                </a:lnTo>
                <a:lnTo>
                  <a:pt x="1664197" y="1359074"/>
                </a:lnTo>
                <a:lnTo>
                  <a:pt x="0" y="1359074"/>
                </a:lnTo>
                <a:lnTo>
                  <a:pt x="0" y="0"/>
                </a:lnTo>
                <a:close/>
              </a:path>
            </a:pathLst>
          </a:custGeom>
          <a:blipFill>
            <a:blip r:embed="rId5"/>
            <a:stretch>
              <a:fillRect l="0" t="-12452" r="0" b="-9998"/>
            </a:stretch>
          </a:blipFill>
        </p:spPr>
      </p:sp>
      <p:grpSp>
        <p:nvGrpSpPr>
          <p:cNvPr name="Group 12" id="12"/>
          <p:cNvGrpSpPr/>
          <p:nvPr/>
        </p:nvGrpSpPr>
        <p:grpSpPr>
          <a:xfrm rot="0">
            <a:off x="215652" y="2284718"/>
            <a:ext cx="6813612" cy="4197006"/>
            <a:chOff x="0" y="0"/>
            <a:chExt cx="1265468" cy="779462"/>
          </a:xfrm>
        </p:grpSpPr>
        <p:sp>
          <p:nvSpPr>
            <p:cNvPr name="Freeform 13" id="13"/>
            <p:cNvSpPr/>
            <p:nvPr/>
          </p:nvSpPr>
          <p:spPr>
            <a:xfrm flipH="false" flipV="false" rot="0">
              <a:off x="0" y="0"/>
              <a:ext cx="1265468" cy="779462"/>
            </a:xfrm>
            <a:custGeom>
              <a:avLst/>
              <a:gdLst/>
              <a:ahLst/>
              <a:cxnLst/>
              <a:rect r="r" b="b" t="t" l="l"/>
              <a:pathLst>
                <a:path h="779462" w="1265468">
                  <a:moveTo>
                    <a:pt x="1265468" y="46870"/>
                  </a:moveTo>
                  <a:lnTo>
                    <a:pt x="1265468" y="732592"/>
                  </a:lnTo>
                  <a:cubicBezTo>
                    <a:pt x="1265468" y="758477"/>
                    <a:pt x="1244484" y="779462"/>
                    <a:pt x="1218598" y="779462"/>
                  </a:cubicBezTo>
                  <a:lnTo>
                    <a:pt x="46870" y="779462"/>
                  </a:lnTo>
                  <a:cubicBezTo>
                    <a:pt x="34439" y="779462"/>
                    <a:pt x="22518" y="774524"/>
                    <a:pt x="13728" y="765734"/>
                  </a:cubicBezTo>
                  <a:cubicBezTo>
                    <a:pt x="4938" y="756944"/>
                    <a:pt x="0" y="745022"/>
                    <a:pt x="0" y="732592"/>
                  </a:cubicBezTo>
                  <a:lnTo>
                    <a:pt x="0" y="46870"/>
                  </a:lnTo>
                  <a:cubicBezTo>
                    <a:pt x="0" y="20984"/>
                    <a:pt x="20984" y="0"/>
                    <a:pt x="46870" y="0"/>
                  </a:cubicBezTo>
                  <a:lnTo>
                    <a:pt x="1218598" y="0"/>
                  </a:lnTo>
                  <a:cubicBezTo>
                    <a:pt x="1231029" y="0"/>
                    <a:pt x="1242951" y="4938"/>
                    <a:pt x="1251740" y="13728"/>
                  </a:cubicBezTo>
                  <a:cubicBezTo>
                    <a:pt x="1260530" y="22518"/>
                    <a:pt x="1265468" y="34439"/>
                    <a:pt x="1265468" y="46870"/>
                  </a:cubicBezTo>
                  <a:close/>
                </a:path>
              </a:pathLst>
            </a:custGeom>
            <a:solidFill>
              <a:srgbClr val="000000">
                <a:alpha val="0"/>
              </a:srgbClr>
            </a:solidFill>
            <a:ln w="38100" cap="rnd">
              <a:solidFill>
                <a:srgbClr val="19232D"/>
              </a:solidFill>
              <a:prstDash val="solid"/>
              <a:round/>
            </a:ln>
          </p:spPr>
        </p:sp>
        <p:sp>
          <p:nvSpPr>
            <p:cNvPr name="TextBox 14" id="14"/>
            <p:cNvSpPr txBox="true"/>
            <p:nvPr/>
          </p:nvSpPr>
          <p:spPr>
            <a:xfrm>
              <a:off x="0" y="-9525"/>
              <a:ext cx="1265468" cy="788987"/>
            </a:xfrm>
            <a:prstGeom prst="rect">
              <a:avLst/>
            </a:prstGeom>
          </p:spPr>
          <p:txBody>
            <a:bodyPr anchor="ctr" rtlCol="false" tIns="104775" lIns="104775" bIns="104775" rIns="104775"/>
            <a:lstStyle/>
            <a:p>
              <a:pPr algn="ctr">
                <a:lnSpc>
                  <a:spcPts val="6434"/>
                </a:lnSpc>
              </a:pPr>
            </a:p>
          </p:txBody>
        </p:sp>
      </p:grpSp>
      <p:grpSp>
        <p:nvGrpSpPr>
          <p:cNvPr name="Group 15" id="15"/>
          <p:cNvGrpSpPr/>
          <p:nvPr/>
        </p:nvGrpSpPr>
        <p:grpSpPr>
          <a:xfrm rot="0">
            <a:off x="7244972" y="2284718"/>
            <a:ext cx="7419618" cy="3906257"/>
            <a:chOff x="0" y="0"/>
            <a:chExt cx="1378020" cy="725464"/>
          </a:xfrm>
        </p:grpSpPr>
        <p:sp>
          <p:nvSpPr>
            <p:cNvPr name="Freeform 16" id="16"/>
            <p:cNvSpPr/>
            <p:nvPr/>
          </p:nvSpPr>
          <p:spPr>
            <a:xfrm flipH="false" flipV="false" rot="0">
              <a:off x="0" y="0"/>
              <a:ext cx="1378020" cy="725464"/>
            </a:xfrm>
            <a:custGeom>
              <a:avLst/>
              <a:gdLst/>
              <a:ahLst/>
              <a:cxnLst/>
              <a:rect r="r" b="b" t="t" l="l"/>
              <a:pathLst>
                <a:path h="725464" w="1378020">
                  <a:moveTo>
                    <a:pt x="1378020" y="43042"/>
                  </a:moveTo>
                  <a:lnTo>
                    <a:pt x="1378020" y="682423"/>
                  </a:lnTo>
                  <a:cubicBezTo>
                    <a:pt x="1378020" y="706194"/>
                    <a:pt x="1358749" y="725464"/>
                    <a:pt x="1334978" y="725464"/>
                  </a:cubicBezTo>
                  <a:lnTo>
                    <a:pt x="43042" y="725464"/>
                  </a:lnTo>
                  <a:cubicBezTo>
                    <a:pt x="19271" y="725464"/>
                    <a:pt x="0" y="706194"/>
                    <a:pt x="0" y="682423"/>
                  </a:cubicBezTo>
                  <a:lnTo>
                    <a:pt x="0" y="43042"/>
                  </a:lnTo>
                  <a:cubicBezTo>
                    <a:pt x="0" y="19271"/>
                    <a:pt x="19271" y="0"/>
                    <a:pt x="43042" y="0"/>
                  </a:cubicBezTo>
                  <a:lnTo>
                    <a:pt x="1334978" y="0"/>
                  </a:lnTo>
                  <a:cubicBezTo>
                    <a:pt x="1358749" y="0"/>
                    <a:pt x="1378020" y="19271"/>
                    <a:pt x="1378020" y="43042"/>
                  </a:cubicBezTo>
                  <a:close/>
                </a:path>
              </a:pathLst>
            </a:custGeom>
            <a:solidFill>
              <a:srgbClr val="000000">
                <a:alpha val="0"/>
              </a:srgbClr>
            </a:solidFill>
            <a:ln w="38100" cap="rnd">
              <a:solidFill>
                <a:srgbClr val="19232D"/>
              </a:solidFill>
              <a:prstDash val="solid"/>
              <a:round/>
            </a:ln>
          </p:spPr>
        </p:sp>
        <p:sp>
          <p:nvSpPr>
            <p:cNvPr name="TextBox 17" id="17"/>
            <p:cNvSpPr txBox="true"/>
            <p:nvPr/>
          </p:nvSpPr>
          <p:spPr>
            <a:xfrm>
              <a:off x="0" y="-9525"/>
              <a:ext cx="1378020" cy="734989"/>
            </a:xfrm>
            <a:prstGeom prst="rect">
              <a:avLst/>
            </a:prstGeom>
          </p:spPr>
          <p:txBody>
            <a:bodyPr anchor="ctr" rtlCol="false" tIns="104775" lIns="104775" bIns="104775" rIns="104775"/>
            <a:lstStyle/>
            <a:p>
              <a:pPr algn="ctr">
                <a:lnSpc>
                  <a:spcPts val="6434"/>
                </a:lnSpc>
              </a:pPr>
            </a:p>
          </p:txBody>
        </p:sp>
      </p:grpSp>
      <p:grpSp>
        <p:nvGrpSpPr>
          <p:cNvPr name="Group 18" id="18"/>
          <p:cNvGrpSpPr/>
          <p:nvPr/>
        </p:nvGrpSpPr>
        <p:grpSpPr>
          <a:xfrm rot="0">
            <a:off x="215652" y="6776403"/>
            <a:ext cx="6813612" cy="3933413"/>
            <a:chOff x="0" y="0"/>
            <a:chExt cx="1265468" cy="730508"/>
          </a:xfrm>
        </p:grpSpPr>
        <p:sp>
          <p:nvSpPr>
            <p:cNvPr name="Freeform 19" id="19"/>
            <p:cNvSpPr/>
            <p:nvPr/>
          </p:nvSpPr>
          <p:spPr>
            <a:xfrm flipH="false" flipV="false" rot="0">
              <a:off x="0" y="0"/>
              <a:ext cx="1265468" cy="730508"/>
            </a:xfrm>
            <a:custGeom>
              <a:avLst/>
              <a:gdLst/>
              <a:ahLst/>
              <a:cxnLst/>
              <a:rect r="r" b="b" t="t" l="l"/>
              <a:pathLst>
                <a:path h="730508" w="1265468">
                  <a:moveTo>
                    <a:pt x="1265468" y="46870"/>
                  </a:moveTo>
                  <a:lnTo>
                    <a:pt x="1265468" y="683638"/>
                  </a:lnTo>
                  <a:cubicBezTo>
                    <a:pt x="1265468" y="709523"/>
                    <a:pt x="1244484" y="730508"/>
                    <a:pt x="1218598" y="730508"/>
                  </a:cubicBezTo>
                  <a:lnTo>
                    <a:pt x="46870" y="730508"/>
                  </a:lnTo>
                  <a:cubicBezTo>
                    <a:pt x="20984" y="730508"/>
                    <a:pt x="0" y="709523"/>
                    <a:pt x="0" y="683638"/>
                  </a:cubicBezTo>
                  <a:lnTo>
                    <a:pt x="0" y="46870"/>
                  </a:lnTo>
                  <a:cubicBezTo>
                    <a:pt x="0" y="20984"/>
                    <a:pt x="20984" y="0"/>
                    <a:pt x="46870" y="0"/>
                  </a:cubicBezTo>
                  <a:lnTo>
                    <a:pt x="1218598" y="0"/>
                  </a:lnTo>
                  <a:cubicBezTo>
                    <a:pt x="1231029" y="0"/>
                    <a:pt x="1242951" y="4938"/>
                    <a:pt x="1251740" y="13728"/>
                  </a:cubicBezTo>
                  <a:cubicBezTo>
                    <a:pt x="1260530" y="22518"/>
                    <a:pt x="1265468" y="34439"/>
                    <a:pt x="1265468" y="46870"/>
                  </a:cubicBezTo>
                  <a:close/>
                </a:path>
              </a:pathLst>
            </a:custGeom>
            <a:solidFill>
              <a:srgbClr val="000000">
                <a:alpha val="0"/>
              </a:srgbClr>
            </a:solidFill>
            <a:ln w="38100" cap="rnd">
              <a:solidFill>
                <a:srgbClr val="19232D"/>
              </a:solidFill>
              <a:prstDash val="solid"/>
              <a:round/>
            </a:ln>
          </p:spPr>
        </p:sp>
        <p:sp>
          <p:nvSpPr>
            <p:cNvPr name="TextBox 20" id="20"/>
            <p:cNvSpPr txBox="true"/>
            <p:nvPr/>
          </p:nvSpPr>
          <p:spPr>
            <a:xfrm>
              <a:off x="0" y="-9525"/>
              <a:ext cx="1265468" cy="740033"/>
            </a:xfrm>
            <a:prstGeom prst="rect">
              <a:avLst/>
            </a:prstGeom>
          </p:spPr>
          <p:txBody>
            <a:bodyPr anchor="ctr" rtlCol="false" tIns="104775" lIns="104775" bIns="104775" rIns="104775"/>
            <a:lstStyle/>
            <a:p>
              <a:pPr algn="ctr">
                <a:lnSpc>
                  <a:spcPts val="6434"/>
                </a:lnSpc>
              </a:pPr>
            </a:p>
          </p:txBody>
        </p:sp>
      </p:grpSp>
      <p:grpSp>
        <p:nvGrpSpPr>
          <p:cNvPr name="Group 21" id="21"/>
          <p:cNvGrpSpPr/>
          <p:nvPr/>
        </p:nvGrpSpPr>
        <p:grpSpPr>
          <a:xfrm rot="0">
            <a:off x="14846938" y="6361860"/>
            <a:ext cx="6400171" cy="4481545"/>
            <a:chOff x="0" y="0"/>
            <a:chExt cx="1188681" cy="832306"/>
          </a:xfrm>
        </p:grpSpPr>
        <p:sp>
          <p:nvSpPr>
            <p:cNvPr name="Freeform 22" id="22"/>
            <p:cNvSpPr/>
            <p:nvPr/>
          </p:nvSpPr>
          <p:spPr>
            <a:xfrm flipH="false" flipV="false" rot="0">
              <a:off x="0" y="0"/>
              <a:ext cx="1188681" cy="832306"/>
            </a:xfrm>
            <a:custGeom>
              <a:avLst/>
              <a:gdLst/>
              <a:ahLst/>
              <a:cxnLst/>
              <a:rect r="r" b="b" t="t" l="l"/>
              <a:pathLst>
                <a:path h="832306" w="1188681">
                  <a:moveTo>
                    <a:pt x="1188681" y="49898"/>
                  </a:moveTo>
                  <a:lnTo>
                    <a:pt x="1188681" y="782408"/>
                  </a:lnTo>
                  <a:cubicBezTo>
                    <a:pt x="1188681" y="795642"/>
                    <a:pt x="1183424" y="808334"/>
                    <a:pt x="1174067" y="817691"/>
                  </a:cubicBezTo>
                  <a:cubicBezTo>
                    <a:pt x="1164709" y="827049"/>
                    <a:pt x="1152017" y="832306"/>
                    <a:pt x="1138784" y="832306"/>
                  </a:cubicBezTo>
                  <a:lnTo>
                    <a:pt x="49898" y="832306"/>
                  </a:lnTo>
                  <a:cubicBezTo>
                    <a:pt x="36664" y="832306"/>
                    <a:pt x="23972" y="827049"/>
                    <a:pt x="14615" y="817691"/>
                  </a:cubicBezTo>
                  <a:cubicBezTo>
                    <a:pt x="5257" y="808334"/>
                    <a:pt x="0" y="795642"/>
                    <a:pt x="0" y="782408"/>
                  </a:cubicBezTo>
                  <a:lnTo>
                    <a:pt x="0" y="49898"/>
                  </a:lnTo>
                  <a:cubicBezTo>
                    <a:pt x="0" y="36664"/>
                    <a:pt x="5257" y="23972"/>
                    <a:pt x="14615" y="14615"/>
                  </a:cubicBezTo>
                  <a:cubicBezTo>
                    <a:pt x="23972" y="5257"/>
                    <a:pt x="36664" y="0"/>
                    <a:pt x="49898" y="0"/>
                  </a:cubicBezTo>
                  <a:lnTo>
                    <a:pt x="1138784" y="0"/>
                  </a:lnTo>
                  <a:cubicBezTo>
                    <a:pt x="1152017" y="0"/>
                    <a:pt x="1164709" y="5257"/>
                    <a:pt x="1174067" y="14615"/>
                  </a:cubicBezTo>
                  <a:cubicBezTo>
                    <a:pt x="1183424" y="23972"/>
                    <a:pt x="1188681" y="36664"/>
                    <a:pt x="1188681" y="49898"/>
                  </a:cubicBezTo>
                  <a:close/>
                </a:path>
              </a:pathLst>
            </a:custGeom>
            <a:solidFill>
              <a:srgbClr val="000000">
                <a:alpha val="0"/>
              </a:srgbClr>
            </a:solidFill>
            <a:ln w="38100" cap="rnd">
              <a:solidFill>
                <a:srgbClr val="19232D"/>
              </a:solidFill>
              <a:prstDash val="solid"/>
              <a:round/>
            </a:ln>
          </p:spPr>
        </p:sp>
        <p:sp>
          <p:nvSpPr>
            <p:cNvPr name="TextBox 23" id="23"/>
            <p:cNvSpPr txBox="true"/>
            <p:nvPr/>
          </p:nvSpPr>
          <p:spPr>
            <a:xfrm>
              <a:off x="0" y="-9525"/>
              <a:ext cx="1188681" cy="841831"/>
            </a:xfrm>
            <a:prstGeom prst="rect">
              <a:avLst/>
            </a:prstGeom>
          </p:spPr>
          <p:txBody>
            <a:bodyPr anchor="ctr" rtlCol="false" tIns="104775" lIns="104775" bIns="104775" rIns="104775"/>
            <a:lstStyle/>
            <a:p>
              <a:pPr algn="ctr">
                <a:lnSpc>
                  <a:spcPts val="6434"/>
                </a:lnSpc>
              </a:pPr>
            </a:p>
          </p:txBody>
        </p:sp>
      </p:grpSp>
      <p:grpSp>
        <p:nvGrpSpPr>
          <p:cNvPr name="Group 24" id="24"/>
          <p:cNvGrpSpPr/>
          <p:nvPr/>
        </p:nvGrpSpPr>
        <p:grpSpPr>
          <a:xfrm rot="0">
            <a:off x="14846938" y="11033905"/>
            <a:ext cx="6433531" cy="3864196"/>
            <a:chOff x="0" y="0"/>
            <a:chExt cx="1194877" cy="717653"/>
          </a:xfrm>
        </p:grpSpPr>
        <p:sp>
          <p:nvSpPr>
            <p:cNvPr name="Freeform 25" id="25"/>
            <p:cNvSpPr/>
            <p:nvPr/>
          </p:nvSpPr>
          <p:spPr>
            <a:xfrm flipH="false" flipV="false" rot="0">
              <a:off x="0" y="0"/>
              <a:ext cx="1194877" cy="717653"/>
            </a:xfrm>
            <a:custGeom>
              <a:avLst/>
              <a:gdLst/>
              <a:ahLst/>
              <a:cxnLst/>
              <a:rect r="r" b="b" t="t" l="l"/>
              <a:pathLst>
                <a:path h="717653" w="1194877">
                  <a:moveTo>
                    <a:pt x="1194877" y="49639"/>
                  </a:moveTo>
                  <a:lnTo>
                    <a:pt x="1194877" y="668014"/>
                  </a:lnTo>
                  <a:cubicBezTo>
                    <a:pt x="1194877" y="681179"/>
                    <a:pt x="1189647" y="693805"/>
                    <a:pt x="1180338" y="703114"/>
                  </a:cubicBezTo>
                  <a:cubicBezTo>
                    <a:pt x="1171029" y="712423"/>
                    <a:pt x="1158403" y="717653"/>
                    <a:pt x="1145238" y="717653"/>
                  </a:cubicBezTo>
                  <a:lnTo>
                    <a:pt x="49639" y="717653"/>
                  </a:lnTo>
                  <a:cubicBezTo>
                    <a:pt x="36474" y="717653"/>
                    <a:pt x="23848" y="712423"/>
                    <a:pt x="14539" y="703114"/>
                  </a:cubicBezTo>
                  <a:cubicBezTo>
                    <a:pt x="5230" y="693805"/>
                    <a:pt x="0" y="681179"/>
                    <a:pt x="0" y="668014"/>
                  </a:cubicBezTo>
                  <a:lnTo>
                    <a:pt x="0" y="49639"/>
                  </a:lnTo>
                  <a:cubicBezTo>
                    <a:pt x="0" y="36474"/>
                    <a:pt x="5230" y="23848"/>
                    <a:pt x="14539" y="14539"/>
                  </a:cubicBezTo>
                  <a:cubicBezTo>
                    <a:pt x="23848" y="5230"/>
                    <a:pt x="36474" y="0"/>
                    <a:pt x="49639" y="0"/>
                  </a:cubicBezTo>
                  <a:lnTo>
                    <a:pt x="1145238" y="0"/>
                  </a:lnTo>
                  <a:cubicBezTo>
                    <a:pt x="1158403" y="0"/>
                    <a:pt x="1171029" y="5230"/>
                    <a:pt x="1180338" y="14539"/>
                  </a:cubicBezTo>
                  <a:cubicBezTo>
                    <a:pt x="1189647" y="23848"/>
                    <a:pt x="1194877" y="36474"/>
                    <a:pt x="1194877" y="49639"/>
                  </a:cubicBezTo>
                  <a:close/>
                </a:path>
              </a:pathLst>
            </a:custGeom>
            <a:solidFill>
              <a:srgbClr val="000000">
                <a:alpha val="0"/>
              </a:srgbClr>
            </a:solidFill>
            <a:ln w="38100" cap="rnd">
              <a:solidFill>
                <a:srgbClr val="19232D"/>
              </a:solidFill>
              <a:prstDash val="solid"/>
              <a:round/>
            </a:ln>
          </p:spPr>
        </p:sp>
        <p:sp>
          <p:nvSpPr>
            <p:cNvPr name="TextBox 26" id="26"/>
            <p:cNvSpPr txBox="true"/>
            <p:nvPr/>
          </p:nvSpPr>
          <p:spPr>
            <a:xfrm>
              <a:off x="0" y="-9525"/>
              <a:ext cx="1194877" cy="727178"/>
            </a:xfrm>
            <a:prstGeom prst="rect">
              <a:avLst/>
            </a:prstGeom>
          </p:spPr>
          <p:txBody>
            <a:bodyPr anchor="ctr" rtlCol="false" tIns="104775" lIns="104775" bIns="104775" rIns="104775"/>
            <a:lstStyle/>
            <a:p>
              <a:pPr algn="ctr">
                <a:lnSpc>
                  <a:spcPts val="6434"/>
                </a:lnSpc>
              </a:pPr>
            </a:p>
          </p:txBody>
        </p:sp>
      </p:grpSp>
      <p:sp>
        <p:nvSpPr>
          <p:cNvPr name="Freeform 27" id="27"/>
          <p:cNvSpPr/>
          <p:nvPr/>
        </p:nvSpPr>
        <p:spPr>
          <a:xfrm flipH="false" flipV="false" rot="0">
            <a:off x="7221769" y="6330023"/>
            <a:ext cx="7419618" cy="4513383"/>
          </a:xfrm>
          <a:custGeom>
            <a:avLst/>
            <a:gdLst/>
            <a:ahLst/>
            <a:cxnLst/>
            <a:rect r="r" b="b" t="t" l="l"/>
            <a:pathLst>
              <a:path h="4513383" w="7419618">
                <a:moveTo>
                  <a:pt x="0" y="0"/>
                </a:moveTo>
                <a:lnTo>
                  <a:pt x="7419618" y="0"/>
                </a:lnTo>
                <a:lnTo>
                  <a:pt x="7419618" y="4513382"/>
                </a:lnTo>
                <a:lnTo>
                  <a:pt x="0" y="4513382"/>
                </a:lnTo>
                <a:lnTo>
                  <a:pt x="0" y="0"/>
                </a:lnTo>
                <a:close/>
              </a:path>
            </a:pathLst>
          </a:custGeom>
          <a:blipFill>
            <a:blip r:embed="rId6"/>
            <a:stretch>
              <a:fillRect l="-41" t="-4244" r="0" b="-5327"/>
            </a:stretch>
          </a:blipFill>
          <a:ln cap="rnd">
            <a:noFill/>
            <a:prstDash val="solid"/>
            <a:round/>
          </a:ln>
        </p:spPr>
      </p:sp>
      <p:grpSp>
        <p:nvGrpSpPr>
          <p:cNvPr name="Group 28" id="28"/>
          <p:cNvGrpSpPr/>
          <p:nvPr/>
        </p:nvGrpSpPr>
        <p:grpSpPr>
          <a:xfrm rot="0">
            <a:off x="215652" y="10938655"/>
            <a:ext cx="9364058" cy="3958360"/>
            <a:chOff x="0" y="0"/>
            <a:chExt cx="12485411" cy="5277814"/>
          </a:xfrm>
        </p:grpSpPr>
        <p:sp>
          <p:nvSpPr>
            <p:cNvPr name="Freeform 29" id="29"/>
            <p:cNvSpPr/>
            <p:nvPr/>
          </p:nvSpPr>
          <p:spPr>
            <a:xfrm flipH="false" flipV="false" rot="0">
              <a:off x="0" y="3969"/>
              <a:ext cx="12485411" cy="5273845"/>
            </a:xfrm>
            <a:custGeom>
              <a:avLst/>
              <a:gdLst/>
              <a:ahLst/>
              <a:cxnLst/>
              <a:rect r="r" b="b" t="t" l="l"/>
              <a:pathLst>
                <a:path h="5273845" w="12485411">
                  <a:moveTo>
                    <a:pt x="0" y="0"/>
                  </a:moveTo>
                  <a:lnTo>
                    <a:pt x="12485411" y="0"/>
                  </a:lnTo>
                  <a:lnTo>
                    <a:pt x="12485411" y="5273845"/>
                  </a:lnTo>
                  <a:lnTo>
                    <a:pt x="0" y="5273845"/>
                  </a:lnTo>
                  <a:lnTo>
                    <a:pt x="0" y="0"/>
                  </a:lnTo>
                  <a:close/>
                </a:path>
              </a:pathLst>
            </a:custGeom>
            <a:blipFill>
              <a:blip r:embed="rId7"/>
              <a:stretch>
                <a:fillRect l="0" t="-34487" r="-2842" b="-230718"/>
              </a:stretch>
            </a:blipFill>
            <a:ln cap="rnd">
              <a:noFill/>
              <a:prstDash val="solid"/>
              <a:round/>
            </a:ln>
          </p:spPr>
        </p:sp>
        <p:grpSp>
          <p:nvGrpSpPr>
            <p:cNvPr name="Group 30" id="30"/>
            <p:cNvGrpSpPr/>
            <p:nvPr/>
          </p:nvGrpSpPr>
          <p:grpSpPr>
            <a:xfrm rot="0">
              <a:off x="256674" y="0"/>
              <a:ext cx="12228737" cy="5277814"/>
              <a:chOff x="0" y="0"/>
              <a:chExt cx="1703401" cy="735141"/>
            </a:xfrm>
          </p:grpSpPr>
          <p:sp>
            <p:nvSpPr>
              <p:cNvPr name="Freeform 31" id="31"/>
              <p:cNvSpPr/>
              <p:nvPr/>
            </p:nvSpPr>
            <p:spPr>
              <a:xfrm flipH="false" flipV="false" rot="0">
                <a:off x="0" y="0"/>
                <a:ext cx="1703400" cy="735141"/>
              </a:xfrm>
              <a:custGeom>
                <a:avLst/>
                <a:gdLst/>
                <a:ahLst/>
                <a:cxnLst/>
                <a:rect r="r" b="b" t="t" l="l"/>
                <a:pathLst>
                  <a:path h="735141" w="1703400">
                    <a:moveTo>
                      <a:pt x="1703400" y="42206"/>
                    </a:moveTo>
                    <a:lnTo>
                      <a:pt x="1703400" y="692935"/>
                    </a:lnTo>
                    <a:cubicBezTo>
                      <a:pt x="1703400" y="716245"/>
                      <a:pt x="1684504" y="735141"/>
                      <a:pt x="1661194" y="735141"/>
                    </a:cubicBezTo>
                    <a:lnTo>
                      <a:pt x="42206" y="735141"/>
                    </a:lnTo>
                    <a:cubicBezTo>
                      <a:pt x="18896" y="735141"/>
                      <a:pt x="0" y="716245"/>
                      <a:pt x="0" y="692935"/>
                    </a:cubicBezTo>
                    <a:lnTo>
                      <a:pt x="0" y="42206"/>
                    </a:lnTo>
                    <a:cubicBezTo>
                      <a:pt x="0" y="18896"/>
                      <a:pt x="18896" y="0"/>
                      <a:pt x="42206" y="0"/>
                    </a:cubicBezTo>
                    <a:lnTo>
                      <a:pt x="1661194" y="0"/>
                    </a:lnTo>
                    <a:cubicBezTo>
                      <a:pt x="1684504" y="0"/>
                      <a:pt x="1703400" y="18896"/>
                      <a:pt x="1703400" y="42206"/>
                    </a:cubicBezTo>
                    <a:close/>
                  </a:path>
                </a:pathLst>
              </a:custGeom>
              <a:solidFill>
                <a:srgbClr val="000000">
                  <a:alpha val="0"/>
                </a:srgbClr>
              </a:solidFill>
              <a:ln w="38100" cap="rnd">
                <a:solidFill>
                  <a:srgbClr val="19232D"/>
                </a:solidFill>
                <a:prstDash val="solid"/>
                <a:round/>
              </a:ln>
            </p:spPr>
          </p:sp>
          <p:sp>
            <p:nvSpPr>
              <p:cNvPr name="TextBox 32" id="32"/>
              <p:cNvSpPr txBox="true"/>
              <p:nvPr/>
            </p:nvSpPr>
            <p:spPr>
              <a:xfrm>
                <a:off x="0" y="-9525"/>
                <a:ext cx="1703401" cy="744666"/>
              </a:xfrm>
              <a:prstGeom prst="rect">
                <a:avLst/>
              </a:prstGeom>
            </p:spPr>
            <p:txBody>
              <a:bodyPr anchor="ctr" rtlCol="false" tIns="104775" lIns="104775" bIns="104775" rIns="104775"/>
              <a:lstStyle/>
              <a:p>
                <a:pPr algn="ctr">
                  <a:lnSpc>
                    <a:spcPts val="6434"/>
                  </a:lnSpc>
                </a:pPr>
              </a:p>
            </p:txBody>
          </p:sp>
        </p:grpSp>
      </p:grpSp>
      <p:sp>
        <p:nvSpPr>
          <p:cNvPr name="Freeform 33" id="33"/>
          <p:cNvSpPr/>
          <p:nvPr/>
        </p:nvSpPr>
        <p:spPr>
          <a:xfrm flipH="false" flipV="false" rot="0">
            <a:off x="9711233" y="10987226"/>
            <a:ext cx="4858502" cy="3864196"/>
          </a:xfrm>
          <a:custGeom>
            <a:avLst/>
            <a:gdLst/>
            <a:ahLst/>
            <a:cxnLst/>
            <a:rect r="r" b="b" t="t" l="l"/>
            <a:pathLst>
              <a:path h="3864196" w="4858502">
                <a:moveTo>
                  <a:pt x="0" y="0"/>
                </a:moveTo>
                <a:lnTo>
                  <a:pt x="4858503" y="0"/>
                </a:lnTo>
                <a:lnTo>
                  <a:pt x="4858503" y="3864196"/>
                </a:lnTo>
                <a:lnTo>
                  <a:pt x="0" y="3864196"/>
                </a:lnTo>
                <a:lnTo>
                  <a:pt x="0" y="0"/>
                </a:lnTo>
                <a:close/>
              </a:path>
            </a:pathLst>
          </a:custGeom>
          <a:blipFill>
            <a:blip r:embed="rId8"/>
            <a:stretch>
              <a:fillRect l="-106290" t="-48101" r="-2535" b="-245985"/>
            </a:stretch>
          </a:blipFill>
          <a:ln cap="rnd">
            <a:noFill/>
            <a:prstDash val="solid"/>
            <a:round/>
          </a:ln>
        </p:spPr>
      </p:sp>
      <p:sp>
        <p:nvSpPr>
          <p:cNvPr name="TextBox 34" id="34"/>
          <p:cNvSpPr txBox="true"/>
          <p:nvPr/>
        </p:nvSpPr>
        <p:spPr>
          <a:xfrm rot="0">
            <a:off x="3157638" y="340484"/>
            <a:ext cx="15547880" cy="491133"/>
          </a:xfrm>
          <a:prstGeom prst="rect">
            <a:avLst/>
          </a:prstGeom>
        </p:spPr>
        <p:txBody>
          <a:bodyPr anchor="t" rtlCol="false" tIns="0" lIns="0" bIns="0" rIns="0">
            <a:spAutoFit/>
          </a:bodyPr>
          <a:lstStyle/>
          <a:p>
            <a:pPr algn="just">
              <a:lnSpc>
                <a:spcPts val="3959"/>
              </a:lnSpc>
            </a:pPr>
            <a:r>
              <a:rPr lang="en-US" b="true" sz="3299">
                <a:solidFill>
                  <a:srgbClr val="FFFFFF"/>
                </a:solidFill>
                <a:latin typeface="Helvetica World Bold"/>
                <a:ea typeface="Helvetica World Bold"/>
                <a:cs typeface="Helvetica World Bold"/>
                <a:sym typeface="Helvetica World Bold"/>
              </a:rPr>
              <a:t>AI-Based Predictive Analytics for Pollution-Driven Health Risks in Bharat</a:t>
            </a:r>
          </a:p>
        </p:txBody>
      </p:sp>
      <p:sp>
        <p:nvSpPr>
          <p:cNvPr name="TextBox 35" id="35"/>
          <p:cNvSpPr txBox="true"/>
          <p:nvPr/>
        </p:nvSpPr>
        <p:spPr>
          <a:xfrm rot="0">
            <a:off x="6267033" y="1061356"/>
            <a:ext cx="9329089" cy="330209"/>
          </a:xfrm>
          <a:prstGeom prst="rect">
            <a:avLst/>
          </a:prstGeom>
        </p:spPr>
        <p:txBody>
          <a:bodyPr anchor="t" rtlCol="false" tIns="0" lIns="0" bIns="0" rIns="0">
            <a:spAutoFit/>
          </a:bodyPr>
          <a:lstStyle/>
          <a:p>
            <a:pPr algn="just">
              <a:lnSpc>
                <a:spcPts val="2478"/>
              </a:lnSpc>
            </a:pPr>
            <a:r>
              <a:rPr lang="en-US" sz="2065" i="true">
                <a:solidFill>
                  <a:srgbClr val="38BDF8"/>
                </a:solidFill>
                <a:latin typeface="Helvetica World Italics"/>
                <a:ea typeface="Helvetica World Italics"/>
                <a:cs typeface="Helvetica World Italics"/>
                <a:sym typeface="Helvetica World Italics"/>
              </a:rPr>
              <a:t>“Empowering Bharat through Intelligent, Accessible &amp; Affordable Healthcare”</a:t>
            </a:r>
          </a:p>
        </p:txBody>
      </p:sp>
      <p:sp>
        <p:nvSpPr>
          <p:cNvPr name="TextBox 36" id="36"/>
          <p:cNvSpPr txBox="true"/>
          <p:nvPr/>
        </p:nvSpPr>
        <p:spPr>
          <a:xfrm rot="0">
            <a:off x="1595543" y="2321050"/>
            <a:ext cx="3841758" cy="591857"/>
          </a:xfrm>
          <a:prstGeom prst="rect">
            <a:avLst/>
          </a:prstGeom>
        </p:spPr>
        <p:txBody>
          <a:bodyPr anchor="t" rtlCol="false" tIns="0" lIns="0" bIns="0" rIns="0">
            <a:spAutoFit/>
          </a:bodyPr>
          <a:lstStyle/>
          <a:p>
            <a:pPr algn="ctr">
              <a:lnSpc>
                <a:spcPts val="4620"/>
              </a:lnSpc>
            </a:pPr>
            <a:r>
              <a:rPr lang="en-US" b="true" sz="3300">
                <a:solidFill>
                  <a:srgbClr val="0E3A5A"/>
                </a:solidFill>
                <a:latin typeface="Helvetica World Bold"/>
                <a:ea typeface="Helvetica World Bold"/>
                <a:cs typeface="Helvetica World Bold"/>
                <a:sym typeface="Helvetica World Bold"/>
              </a:rPr>
              <a:t>Introduction</a:t>
            </a:r>
          </a:p>
        </p:txBody>
      </p:sp>
      <p:sp>
        <p:nvSpPr>
          <p:cNvPr name="TextBox 37" id="37"/>
          <p:cNvSpPr txBox="true"/>
          <p:nvPr/>
        </p:nvSpPr>
        <p:spPr>
          <a:xfrm rot="0">
            <a:off x="426656" y="2930473"/>
            <a:ext cx="6344334" cy="3430727"/>
          </a:xfrm>
          <a:prstGeom prst="rect">
            <a:avLst/>
          </a:prstGeom>
        </p:spPr>
        <p:txBody>
          <a:bodyPr anchor="t" rtlCol="false" tIns="0" lIns="0" bIns="0" rIns="0">
            <a:spAutoFit/>
          </a:bodyPr>
          <a:lstStyle/>
          <a:p>
            <a:pPr algn="just">
              <a:lnSpc>
                <a:spcPts val="2714"/>
              </a:lnSpc>
            </a:pPr>
            <a:r>
              <a:rPr lang="en-US" sz="1696">
                <a:solidFill>
                  <a:srgbClr val="000000"/>
                </a:solidFill>
                <a:latin typeface="Poppins"/>
                <a:ea typeface="Poppins"/>
                <a:cs typeface="Poppins"/>
                <a:sym typeface="Poppins"/>
              </a:rPr>
              <a:t>Environmental pollution has emerged as a major public health challenge in India, especially in metropolitan regions with persistently high Air Quality Index (AQI) levels. Continuous exposure to polluted air significantly increases the risk of respiratory, cardiovascular,</a:t>
            </a:r>
            <a:r>
              <a:rPr lang="en-US" sz="1696">
                <a:solidFill>
                  <a:srgbClr val="000000"/>
                </a:solidFill>
                <a:latin typeface="Poppins"/>
                <a:ea typeface="Poppins"/>
                <a:cs typeface="Poppins"/>
                <a:sym typeface="Poppins"/>
              </a:rPr>
              <a:t> and long-term chronic diseases. Despite advancements in healthcare, existing systems remain reactive, responding after symptoms appear. Integrating pollution monitoring with predictive analytics enables risk identification and supports preventive healthcare interventions.</a:t>
            </a:r>
          </a:p>
        </p:txBody>
      </p:sp>
      <p:sp>
        <p:nvSpPr>
          <p:cNvPr name="TextBox 38" id="38"/>
          <p:cNvSpPr txBox="true"/>
          <p:nvPr/>
        </p:nvSpPr>
        <p:spPr>
          <a:xfrm rot="0">
            <a:off x="8073458" y="2347838"/>
            <a:ext cx="5716240" cy="552569"/>
          </a:xfrm>
          <a:prstGeom prst="rect">
            <a:avLst/>
          </a:prstGeom>
        </p:spPr>
        <p:txBody>
          <a:bodyPr anchor="t" rtlCol="false" tIns="0" lIns="0" bIns="0" rIns="0">
            <a:spAutoFit/>
          </a:bodyPr>
          <a:lstStyle/>
          <a:p>
            <a:pPr algn="ctr">
              <a:lnSpc>
                <a:spcPts val="4620"/>
              </a:lnSpc>
            </a:pPr>
            <a:r>
              <a:rPr lang="en-US" b="true" sz="3300">
                <a:solidFill>
                  <a:srgbClr val="0E3A5A"/>
                </a:solidFill>
                <a:latin typeface="Helvetica World Bold"/>
                <a:ea typeface="Helvetica World Bold"/>
                <a:cs typeface="Helvetica World Bold"/>
                <a:sym typeface="Helvetica World Bold"/>
              </a:rPr>
              <a:t>Problem Statement</a:t>
            </a:r>
          </a:p>
        </p:txBody>
      </p:sp>
      <p:sp>
        <p:nvSpPr>
          <p:cNvPr name="TextBox 39" id="39"/>
          <p:cNvSpPr txBox="true"/>
          <p:nvPr/>
        </p:nvSpPr>
        <p:spPr>
          <a:xfrm rot="0">
            <a:off x="7451007" y="2973574"/>
            <a:ext cx="7019737" cy="3088562"/>
          </a:xfrm>
          <a:prstGeom prst="rect">
            <a:avLst/>
          </a:prstGeom>
        </p:spPr>
        <p:txBody>
          <a:bodyPr anchor="t" rtlCol="false" tIns="0" lIns="0" bIns="0" rIns="0">
            <a:spAutoFit/>
          </a:bodyPr>
          <a:lstStyle/>
          <a:p>
            <a:pPr algn="just">
              <a:lnSpc>
                <a:spcPts val="2714"/>
              </a:lnSpc>
            </a:pPr>
            <a:r>
              <a:rPr lang="en-US" sz="1696">
                <a:solidFill>
                  <a:srgbClr val="000000"/>
                </a:solidFill>
                <a:latin typeface="Poppins"/>
                <a:ea typeface="Poppins"/>
                <a:cs typeface="Poppins"/>
                <a:sym typeface="Poppins"/>
              </a:rPr>
              <a:t>India’s highly polluted metropolitan cities experience haza</a:t>
            </a:r>
            <a:r>
              <a:rPr lang="en-US" sz="1696">
                <a:solidFill>
                  <a:srgbClr val="000000"/>
                </a:solidFill>
                <a:latin typeface="Poppins"/>
                <a:ea typeface="Poppins"/>
                <a:cs typeface="Poppins"/>
                <a:sym typeface="Poppins"/>
              </a:rPr>
              <a:t>rdous air quality levels where even routine breathing poses significant health risks. Large populations are increasingly dependent on air filtration and medical support to cope with chronic exposure. There is a lack of data-driven systems capable of quantitatively analyzing pollution exposure. This exposure accumulates  subclinically over time, leading to severe respiratory and cardiovascular pathologies, demonstrating an imperative need for predictive and preventive healthcare solutions.</a:t>
            </a:r>
          </a:p>
        </p:txBody>
      </p:sp>
      <p:sp>
        <p:nvSpPr>
          <p:cNvPr name="TextBox 40" id="40"/>
          <p:cNvSpPr txBox="true"/>
          <p:nvPr/>
        </p:nvSpPr>
        <p:spPr>
          <a:xfrm rot="0">
            <a:off x="1352984" y="6776998"/>
            <a:ext cx="4236896" cy="659963"/>
          </a:xfrm>
          <a:prstGeom prst="rect">
            <a:avLst/>
          </a:prstGeom>
        </p:spPr>
        <p:txBody>
          <a:bodyPr anchor="t" rtlCol="false" tIns="0" lIns="0" bIns="0" rIns="0">
            <a:spAutoFit/>
          </a:bodyPr>
          <a:lstStyle/>
          <a:p>
            <a:pPr algn="ctr">
              <a:lnSpc>
                <a:spcPts val="5197"/>
              </a:lnSpc>
            </a:pPr>
            <a:r>
              <a:rPr lang="en-US" b="true" sz="3712">
                <a:solidFill>
                  <a:srgbClr val="0E3A5A"/>
                </a:solidFill>
                <a:latin typeface="Helvetica World Bold"/>
                <a:ea typeface="Helvetica World Bold"/>
                <a:cs typeface="Helvetica World Bold"/>
                <a:sym typeface="Helvetica World Bold"/>
              </a:rPr>
              <a:t>Abstract</a:t>
            </a:r>
          </a:p>
        </p:txBody>
      </p:sp>
      <p:sp>
        <p:nvSpPr>
          <p:cNvPr name="TextBox 41" id="41"/>
          <p:cNvSpPr txBox="true"/>
          <p:nvPr/>
        </p:nvSpPr>
        <p:spPr>
          <a:xfrm rot="0">
            <a:off x="426656" y="7424820"/>
            <a:ext cx="6459937" cy="3088562"/>
          </a:xfrm>
          <a:prstGeom prst="rect">
            <a:avLst/>
          </a:prstGeom>
        </p:spPr>
        <p:txBody>
          <a:bodyPr anchor="t" rtlCol="false" tIns="0" lIns="0" bIns="0" rIns="0">
            <a:spAutoFit/>
          </a:bodyPr>
          <a:lstStyle/>
          <a:p>
            <a:pPr algn="just">
              <a:lnSpc>
                <a:spcPts val="2714"/>
              </a:lnSpc>
            </a:pPr>
            <a:r>
              <a:rPr lang="en-US" sz="1696">
                <a:solidFill>
                  <a:srgbClr val="000000"/>
                </a:solidFill>
                <a:latin typeface="Poppins"/>
                <a:ea typeface="Poppins"/>
                <a:cs typeface="Poppins"/>
                <a:sym typeface="Poppins"/>
              </a:rPr>
              <a:t>Air pollution is a major public health challenge in India, especially in metropolitan cities. This study proposes an AI-driven framework that integrates air quality, climatic, satellite, and environmental data with the Bharat Air Quality Intelligence Grid (BAQIG) by predict pollution-related health risks and  chronic conditions—before symptoms appear. By enabling warning, proactive risk assessment, and preventive interventions, the approach aims to reduce the long-term health impacts of chronic air pollution exposure.</a:t>
            </a:r>
          </a:p>
        </p:txBody>
      </p:sp>
      <p:sp>
        <p:nvSpPr>
          <p:cNvPr name="TextBox 42" id="42"/>
          <p:cNvSpPr txBox="true"/>
          <p:nvPr/>
        </p:nvSpPr>
        <p:spPr>
          <a:xfrm rot="0">
            <a:off x="14880299" y="6380924"/>
            <a:ext cx="6333450" cy="552569"/>
          </a:xfrm>
          <a:prstGeom prst="rect">
            <a:avLst/>
          </a:prstGeom>
        </p:spPr>
        <p:txBody>
          <a:bodyPr anchor="t" rtlCol="false" tIns="0" lIns="0" bIns="0" rIns="0">
            <a:spAutoFit/>
          </a:bodyPr>
          <a:lstStyle/>
          <a:p>
            <a:pPr algn="ctr">
              <a:lnSpc>
                <a:spcPts val="4620"/>
              </a:lnSpc>
            </a:pPr>
            <a:r>
              <a:rPr lang="en-US" sz="3300" b="true">
                <a:solidFill>
                  <a:srgbClr val="0E3A5A"/>
                </a:solidFill>
                <a:latin typeface="Helvetica World Bold"/>
                <a:ea typeface="Helvetica World Bold"/>
                <a:cs typeface="Helvetica World Bold"/>
                <a:sym typeface="Helvetica World Bold"/>
              </a:rPr>
              <a:t>  </a:t>
            </a:r>
            <a:r>
              <a:rPr lang="en-US" b="true" sz="3300">
                <a:solidFill>
                  <a:srgbClr val="0E3A5A"/>
                </a:solidFill>
                <a:latin typeface="Helvetica World Bold"/>
                <a:ea typeface="Helvetica World Bold"/>
                <a:cs typeface="Helvetica World Bold"/>
                <a:sym typeface="Helvetica World Bold"/>
              </a:rPr>
              <a:t>Methods &amp; Technology</a:t>
            </a:r>
          </a:p>
        </p:txBody>
      </p:sp>
      <p:sp>
        <p:nvSpPr>
          <p:cNvPr name="TextBox 43" id="43"/>
          <p:cNvSpPr txBox="true"/>
          <p:nvPr/>
        </p:nvSpPr>
        <p:spPr>
          <a:xfrm rot="0">
            <a:off x="15036790" y="6973266"/>
            <a:ext cx="6087188" cy="3773619"/>
          </a:xfrm>
          <a:prstGeom prst="rect">
            <a:avLst/>
          </a:prstGeom>
        </p:spPr>
        <p:txBody>
          <a:bodyPr anchor="t" rtlCol="false" tIns="0" lIns="0" bIns="0" rIns="0">
            <a:spAutoFit/>
          </a:bodyPr>
          <a:lstStyle/>
          <a:p>
            <a:pPr algn="just">
              <a:lnSpc>
                <a:spcPts val="2714"/>
              </a:lnSpc>
            </a:pPr>
            <a:r>
              <a:rPr lang="en-US" sz="1696" spc="-8">
                <a:solidFill>
                  <a:srgbClr val="000000"/>
                </a:solidFill>
                <a:latin typeface="Poppins"/>
                <a:ea typeface="Poppins"/>
                <a:cs typeface="Poppins"/>
                <a:sym typeface="Poppins"/>
              </a:rPr>
              <a:t>📡 Sensing : AQI sensors and</a:t>
            </a:r>
            <a:r>
              <a:rPr lang="en-US" sz="1696" spc="-8">
                <a:solidFill>
                  <a:srgbClr val="000000"/>
                </a:solidFill>
                <a:latin typeface="Poppins"/>
                <a:ea typeface="Poppins"/>
                <a:cs typeface="Poppins"/>
                <a:sym typeface="Poppins"/>
              </a:rPr>
              <a:t> </a:t>
            </a:r>
            <a:r>
              <a:rPr lang="en-US" sz="1696" spc="-8">
                <a:solidFill>
                  <a:srgbClr val="000000"/>
                </a:solidFill>
                <a:latin typeface="Poppins"/>
                <a:ea typeface="Poppins"/>
                <a:cs typeface="Poppins"/>
                <a:sym typeface="Poppins"/>
              </a:rPr>
              <a:t>weather stations capture real-time environmental data</a:t>
            </a:r>
          </a:p>
          <a:p>
            <a:pPr algn="just">
              <a:lnSpc>
                <a:spcPts val="2714"/>
              </a:lnSpc>
            </a:pPr>
            <a:r>
              <a:rPr lang="en-US" sz="1696" spc="-8">
                <a:solidFill>
                  <a:srgbClr val="000000"/>
                </a:solidFill>
                <a:latin typeface="Poppins"/>
                <a:ea typeface="Poppins"/>
                <a:cs typeface="Poppins"/>
                <a:sym typeface="Poppins"/>
              </a:rPr>
              <a:t>🛰️ </a:t>
            </a:r>
            <a:r>
              <a:rPr lang="en-US" sz="1696" spc="-8">
                <a:solidFill>
                  <a:srgbClr val="000000"/>
                </a:solidFill>
                <a:latin typeface="Poppins"/>
                <a:ea typeface="Poppins"/>
                <a:cs typeface="Poppins"/>
                <a:sym typeface="Poppins"/>
              </a:rPr>
              <a:t>Remote Data : Satellite imagery provides large-scale pollution and climate patterns</a:t>
            </a:r>
          </a:p>
          <a:p>
            <a:pPr algn="just">
              <a:lnSpc>
                <a:spcPts val="2714"/>
              </a:lnSpc>
            </a:pPr>
            <a:r>
              <a:rPr lang="en-US" sz="1696" spc="-8">
                <a:solidFill>
                  <a:srgbClr val="000000"/>
                </a:solidFill>
                <a:latin typeface="Poppins"/>
                <a:ea typeface="Poppins"/>
                <a:cs typeface="Poppins"/>
                <a:sym typeface="Poppins"/>
              </a:rPr>
              <a:t>🧠</a:t>
            </a:r>
            <a:r>
              <a:rPr lang="en-US" sz="1696" spc="-8">
                <a:solidFill>
                  <a:srgbClr val="000000"/>
                </a:solidFill>
                <a:latin typeface="Poppins"/>
                <a:ea typeface="Poppins"/>
                <a:cs typeface="Poppins"/>
                <a:sym typeface="Poppins"/>
              </a:rPr>
              <a:t>Intelligence : Machine learning models to analyze exposure patterns and predict health risks</a:t>
            </a:r>
          </a:p>
          <a:p>
            <a:pPr algn="just">
              <a:lnSpc>
                <a:spcPts val="2714"/>
              </a:lnSpc>
            </a:pPr>
            <a:r>
              <a:rPr lang="en-US" sz="1696" spc="-8">
                <a:solidFill>
                  <a:srgbClr val="000000"/>
                </a:solidFill>
                <a:latin typeface="Poppins"/>
                <a:ea typeface="Poppins"/>
                <a:cs typeface="Poppins"/>
                <a:sym typeface="Poppins"/>
              </a:rPr>
              <a:t>🗂️ Integrated </a:t>
            </a:r>
            <a:r>
              <a:rPr lang="en-US" sz="1696" spc="-8">
                <a:solidFill>
                  <a:srgbClr val="000000"/>
                </a:solidFill>
                <a:latin typeface="Poppins"/>
                <a:ea typeface="Poppins"/>
                <a:cs typeface="Poppins"/>
                <a:sym typeface="Poppins"/>
              </a:rPr>
              <a:t>Platform: BAQIG unifies multi-source data</a:t>
            </a:r>
          </a:p>
          <a:p>
            <a:pPr algn="just">
              <a:lnSpc>
                <a:spcPts val="2714"/>
              </a:lnSpc>
            </a:pPr>
            <a:r>
              <a:rPr lang="en-US" sz="1696" spc="-8">
                <a:solidFill>
                  <a:srgbClr val="000000"/>
                </a:solidFill>
                <a:latin typeface="Poppins"/>
                <a:ea typeface="Poppins"/>
                <a:cs typeface="Poppins"/>
                <a:sym typeface="Poppins"/>
              </a:rPr>
              <a:t>🗺️ </a:t>
            </a:r>
            <a:r>
              <a:rPr lang="en-US" sz="1696" spc="-8">
                <a:solidFill>
                  <a:srgbClr val="000000"/>
                </a:solidFill>
                <a:latin typeface="Poppins"/>
                <a:ea typeface="Poppins"/>
                <a:cs typeface="Poppins"/>
                <a:sym typeface="Poppins"/>
              </a:rPr>
              <a:t>Visualization : GIS based dashboard display regional health risk zones</a:t>
            </a:r>
          </a:p>
          <a:p>
            <a:pPr algn="just">
              <a:lnSpc>
                <a:spcPts val="2714"/>
              </a:lnSpc>
            </a:pPr>
            <a:r>
              <a:rPr lang="en-US" sz="1696" spc="-8">
                <a:solidFill>
                  <a:srgbClr val="000000"/>
                </a:solidFill>
                <a:latin typeface="Poppins"/>
                <a:ea typeface="Poppins"/>
                <a:cs typeface="Poppins"/>
                <a:sym typeface="Poppins"/>
              </a:rPr>
              <a:t>📶 </a:t>
            </a:r>
            <a:r>
              <a:rPr lang="en-US" sz="1696" spc="-8">
                <a:solidFill>
                  <a:srgbClr val="000000"/>
                </a:solidFill>
                <a:latin typeface="Poppins"/>
                <a:ea typeface="Poppins"/>
                <a:cs typeface="Poppins"/>
                <a:sym typeface="Poppins"/>
              </a:rPr>
              <a:t>Monitoring : IoT-enabled systems ensure continuous real-time data flow and updates</a:t>
            </a:r>
          </a:p>
        </p:txBody>
      </p:sp>
      <p:sp>
        <p:nvSpPr>
          <p:cNvPr name="TextBox 44" id="44"/>
          <p:cNvSpPr txBox="true"/>
          <p:nvPr/>
        </p:nvSpPr>
        <p:spPr>
          <a:xfrm rot="0">
            <a:off x="15964815" y="11001222"/>
            <a:ext cx="4164417" cy="563635"/>
          </a:xfrm>
          <a:prstGeom prst="rect">
            <a:avLst/>
          </a:prstGeom>
        </p:spPr>
        <p:txBody>
          <a:bodyPr anchor="t" rtlCol="false" tIns="0" lIns="0" bIns="0" rIns="0">
            <a:spAutoFit/>
          </a:bodyPr>
          <a:lstStyle/>
          <a:p>
            <a:pPr algn="ctr">
              <a:lnSpc>
                <a:spcPts val="4340"/>
              </a:lnSpc>
            </a:pPr>
            <a:r>
              <a:rPr lang="en-US" b="true" sz="3100">
                <a:solidFill>
                  <a:srgbClr val="0E3A5A"/>
                </a:solidFill>
                <a:latin typeface="Helvetica World Bold"/>
                <a:ea typeface="Helvetica World Bold"/>
                <a:cs typeface="Helvetica World Bold"/>
                <a:sym typeface="Helvetica World Bold"/>
              </a:rPr>
              <a:t>References</a:t>
            </a:r>
          </a:p>
        </p:txBody>
      </p:sp>
      <p:sp>
        <p:nvSpPr>
          <p:cNvPr name="TextBox 45" id="45"/>
          <p:cNvSpPr txBox="true"/>
          <p:nvPr/>
        </p:nvSpPr>
        <p:spPr>
          <a:xfrm rot="0">
            <a:off x="14976104" y="11459732"/>
            <a:ext cx="6171844" cy="3305175"/>
          </a:xfrm>
          <a:prstGeom prst="rect">
            <a:avLst/>
          </a:prstGeom>
        </p:spPr>
        <p:txBody>
          <a:bodyPr anchor="t" rtlCol="false" tIns="0" lIns="0" bIns="0" rIns="0">
            <a:spAutoFit/>
          </a:bodyPr>
          <a:lstStyle/>
          <a:p>
            <a:pPr algn="just" marL="259080" indent="-129540" lvl="1">
              <a:lnSpc>
                <a:spcPts val="2640"/>
              </a:lnSpc>
              <a:buFont typeface="Arial"/>
              <a:buChar char="•"/>
            </a:pPr>
            <a:r>
              <a:rPr lang="en-US" sz="1200">
                <a:solidFill>
                  <a:srgbClr val="000000"/>
                </a:solidFill>
                <a:latin typeface="Poppins"/>
                <a:ea typeface="Poppins"/>
                <a:cs typeface="Poppins"/>
                <a:sym typeface="Poppins"/>
              </a:rPr>
              <a:t>World Health Organization (WHO). (2021). Air pollution and health. Retrieved from </a:t>
            </a:r>
            <a:r>
              <a:rPr lang="en-US" sz="1200" u="sng">
                <a:solidFill>
                  <a:srgbClr val="0E3A5A"/>
                </a:solidFill>
                <a:latin typeface="Poppins"/>
                <a:ea typeface="Poppins"/>
                <a:cs typeface="Poppins"/>
                <a:sym typeface="Poppins"/>
                <a:hlinkClick r:id="rId9" tooltip="https://www.who.int"/>
              </a:rPr>
              <a:t>https://www.who.int</a:t>
            </a:r>
          </a:p>
          <a:p>
            <a:pPr algn="just" marL="259080" indent="-129540" lvl="1">
              <a:lnSpc>
                <a:spcPts val="2640"/>
              </a:lnSpc>
              <a:buFont typeface="Arial"/>
              <a:buChar char="•"/>
            </a:pPr>
            <a:r>
              <a:rPr lang="en-US" sz="1200">
                <a:solidFill>
                  <a:srgbClr val="000000"/>
                </a:solidFill>
                <a:latin typeface="Poppins"/>
                <a:ea typeface="Poppins"/>
                <a:cs typeface="Poppins"/>
                <a:sym typeface="Poppins"/>
              </a:rPr>
              <a:t>Central Pollution Control Board (CPCB). (2023). National air quality monitoring program. Retrieved from </a:t>
            </a:r>
            <a:r>
              <a:rPr lang="en-US" sz="1200" u="sng">
                <a:solidFill>
                  <a:srgbClr val="0E3A5A"/>
                </a:solidFill>
                <a:latin typeface="Poppins"/>
                <a:ea typeface="Poppins"/>
                <a:cs typeface="Poppins"/>
                <a:sym typeface="Poppins"/>
                <a:hlinkClick r:id="rId10" tooltip="https://cpcb.nic.in"/>
              </a:rPr>
              <a:t>https://cpcb.nic.in</a:t>
            </a:r>
          </a:p>
          <a:p>
            <a:pPr algn="just" marL="259080" indent="-129540" lvl="1">
              <a:lnSpc>
                <a:spcPts val="2640"/>
              </a:lnSpc>
              <a:buFont typeface="Arial"/>
              <a:buChar char="•"/>
            </a:pPr>
            <a:r>
              <a:rPr lang="en-US" sz="1200">
                <a:solidFill>
                  <a:srgbClr val="000000"/>
                </a:solidFill>
                <a:latin typeface="Poppins"/>
                <a:ea typeface="Poppins"/>
                <a:cs typeface="Poppins"/>
                <a:sym typeface="Poppins"/>
              </a:rPr>
              <a:t>Shaddick, G. et al. (2018). Data integration for population exposure to air pollution. Environmental Science &amp; Technology. Retrieved from </a:t>
            </a:r>
            <a:r>
              <a:rPr lang="en-US" sz="1200" u="sng">
                <a:solidFill>
                  <a:srgbClr val="0E3A5A"/>
                </a:solidFill>
                <a:latin typeface="Poppins"/>
                <a:ea typeface="Poppins"/>
                <a:cs typeface="Poppins"/>
                <a:sym typeface="Poppins"/>
                <a:hlinkClick r:id="rId11" tooltip="https://pubs.acs.org/doi/10.1021/acs.est.8b02864"/>
              </a:rPr>
              <a:t>https://pubs.acs.org/doi/10.1021/acs.est.8b02864</a:t>
            </a:r>
          </a:p>
          <a:p>
            <a:pPr algn="just" marL="259080" indent="-129540" lvl="1">
              <a:lnSpc>
                <a:spcPts val="2640"/>
              </a:lnSpc>
              <a:buFont typeface="Arial"/>
              <a:buChar char="•"/>
            </a:pPr>
            <a:r>
              <a:rPr lang="en-US" sz="1200">
                <a:solidFill>
                  <a:srgbClr val="000000"/>
                </a:solidFill>
                <a:latin typeface="Poppins"/>
                <a:ea typeface="Poppins"/>
                <a:cs typeface="Poppins"/>
                <a:sym typeface="Poppins"/>
              </a:rPr>
              <a:t>Balakrishnan, K.</a:t>
            </a:r>
            <a:r>
              <a:rPr lang="en-US" sz="1200">
                <a:solidFill>
                  <a:srgbClr val="000000"/>
                </a:solidFill>
                <a:latin typeface="Poppins"/>
                <a:ea typeface="Poppins"/>
                <a:cs typeface="Poppins"/>
                <a:sym typeface="Poppins"/>
              </a:rPr>
              <a:t> et al. (2019). Air Pollution and Health in India. World Bank Publications. Retrieved from  </a:t>
            </a:r>
            <a:r>
              <a:rPr lang="en-US" sz="1200" u="sng">
                <a:solidFill>
                  <a:srgbClr val="0E3A5A"/>
                </a:solidFill>
                <a:latin typeface="Poppins"/>
                <a:ea typeface="Poppins"/>
                <a:cs typeface="Poppins"/>
                <a:sym typeface="Poppins"/>
                <a:hlinkClick r:id="rId12" tooltip="https://openknowledge.worldbank.org"/>
              </a:rPr>
              <a:t>https://openknowledge.worldbank.org</a:t>
            </a:r>
          </a:p>
          <a:p>
            <a:pPr algn="just" marL="259080" indent="-129540" lvl="1">
              <a:lnSpc>
                <a:spcPts val="2640"/>
              </a:lnSpc>
              <a:buFont typeface="Arial"/>
              <a:buChar char="•"/>
            </a:pPr>
            <a:r>
              <a:rPr lang="en-US" sz="1200">
                <a:solidFill>
                  <a:srgbClr val="000000"/>
                </a:solidFill>
                <a:latin typeface="Poppins"/>
                <a:ea typeface="Poppins"/>
                <a:cs typeface="Poppins"/>
                <a:sym typeface="Poppins"/>
              </a:rPr>
              <a:t>BAQIG – (2025). Air quality monitoring and analytics platform. By </a:t>
            </a:r>
            <a:r>
              <a:rPr lang="en-US" sz="1200">
                <a:solidFill>
                  <a:srgbClr val="0E3A5A"/>
                </a:solidFill>
                <a:latin typeface="Poppins"/>
                <a:ea typeface="Poppins"/>
                <a:cs typeface="Poppins"/>
                <a:sym typeface="Poppins"/>
              </a:rPr>
              <a:t>TIMSCDR</a:t>
            </a:r>
          </a:p>
        </p:txBody>
      </p:sp>
      <p:grpSp>
        <p:nvGrpSpPr>
          <p:cNvPr name="Group 46" id="46"/>
          <p:cNvGrpSpPr/>
          <p:nvPr/>
        </p:nvGrpSpPr>
        <p:grpSpPr>
          <a:xfrm rot="0">
            <a:off x="14880299" y="2284718"/>
            <a:ext cx="6400171" cy="3906257"/>
            <a:chOff x="0" y="0"/>
            <a:chExt cx="1188681" cy="725464"/>
          </a:xfrm>
        </p:grpSpPr>
        <p:sp>
          <p:nvSpPr>
            <p:cNvPr name="Freeform 47" id="47"/>
            <p:cNvSpPr/>
            <p:nvPr/>
          </p:nvSpPr>
          <p:spPr>
            <a:xfrm flipH="false" flipV="false" rot="0">
              <a:off x="0" y="0"/>
              <a:ext cx="1188681" cy="725464"/>
            </a:xfrm>
            <a:custGeom>
              <a:avLst/>
              <a:gdLst/>
              <a:ahLst/>
              <a:cxnLst/>
              <a:rect r="r" b="b" t="t" l="l"/>
              <a:pathLst>
                <a:path h="725464" w="1188681">
                  <a:moveTo>
                    <a:pt x="1188681" y="49898"/>
                  </a:moveTo>
                  <a:lnTo>
                    <a:pt x="1188681" y="675567"/>
                  </a:lnTo>
                  <a:cubicBezTo>
                    <a:pt x="1188681" y="688800"/>
                    <a:pt x="1183424" y="701492"/>
                    <a:pt x="1174067" y="710850"/>
                  </a:cubicBezTo>
                  <a:cubicBezTo>
                    <a:pt x="1164709" y="720207"/>
                    <a:pt x="1152017" y="725464"/>
                    <a:pt x="1138784" y="725464"/>
                  </a:cubicBezTo>
                  <a:lnTo>
                    <a:pt x="49898" y="725464"/>
                  </a:lnTo>
                  <a:cubicBezTo>
                    <a:pt x="36664" y="725464"/>
                    <a:pt x="23972" y="720207"/>
                    <a:pt x="14615" y="710850"/>
                  </a:cubicBezTo>
                  <a:cubicBezTo>
                    <a:pt x="5257" y="701492"/>
                    <a:pt x="0" y="688800"/>
                    <a:pt x="0" y="675567"/>
                  </a:cubicBezTo>
                  <a:lnTo>
                    <a:pt x="0" y="49898"/>
                  </a:lnTo>
                  <a:cubicBezTo>
                    <a:pt x="0" y="36664"/>
                    <a:pt x="5257" y="23972"/>
                    <a:pt x="14615" y="14615"/>
                  </a:cubicBezTo>
                  <a:cubicBezTo>
                    <a:pt x="23972" y="5257"/>
                    <a:pt x="36664" y="0"/>
                    <a:pt x="49898" y="0"/>
                  </a:cubicBezTo>
                  <a:lnTo>
                    <a:pt x="1138784" y="0"/>
                  </a:lnTo>
                  <a:cubicBezTo>
                    <a:pt x="1152017" y="0"/>
                    <a:pt x="1164709" y="5257"/>
                    <a:pt x="1174067" y="14615"/>
                  </a:cubicBezTo>
                  <a:cubicBezTo>
                    <a:pt x="1183424" y="23972"/>
                    <a:pt x="1188681" y="36664"/>
                    <a:pt x="1188681" y="49898"/>
                  </a:cubicBezTo>
                  <a:close/>
                </a:path>
              </a:pathLst>
            </a:custGeom>
            <a:solidFill>
              <a:srgbClr val="000000">
                <a:alpha val="0"/>
              </a:srgbClr>
            </a:solidFill>
            <a:ln w="38100" cap="rnd">
              <a:solidFill>
                <a:srgbClr val="19232D"/>
              </a:solidFill>
              <a:prstDash val="solid"/>
              <a:round/>
            </a:ln>
          </p:spPr>
        </p:sp>
        <p:sp>
          <p:nvSpPr>
            <p:cNvPr name="TextBox 48" id="48"/>
            <p:cNvSpPr txBox="true"/>
            <p:nvPr/>
          </p:nvSpPr>
          <p:spPr>
            <a:xfrm>
              <a:off x="0" y="-9525"/>
              <a:ext cx="1188681" cy="734989"/>
            </a:xfrm>
            <a:prstGeom prst="rect">
              <a:avLst/>
            </a:prstGeom>
          </p:spPr>
          <p:txBody>
            <a:bodyPr anchor="ctr" rtlCol="false" tIns="104775" lIns="104775" bIns="104775" rIns="104775"/>
            <a:lstStyle/>
            <a:p>
              <a:pPr algn="ctr">
                <a:lnSpc>
                  <a:spcPts val="6434"/>
                </a:lnSpc>
              </a:pPr>
            </a:p>
          </p:txBody>
        </p:sp>
      </p:grpSp>
      <p:sp>
        <p:nvSpPr>
          <p:cNvPr name="TextBox 49" id="49"/>
          <p:cNvSpPr txBox="true"/>
          <p:nvPr/>
        </p:nvSpPr>
        <p:spPr>
          <a:xfrm rot="0">
            <a:off x="14913659" y="2321050"/>
            <a:ext cx="6333450" cy="552569"/>
          </a:xfrm>
          <a:prstGeom prst="rect">
            <a:avLst/>
          </a:prstGeom>
        </p:spPr>
        <p:txBody>
          <a:bodyPr anchor="t" rtlCol="false" tIns="0" lIns="0" bIns="0" rIns="0">
            <a:spAutoFit/>
          </a:bodyPr>
          <a:lstStyle/>
          <a:p>
            <a:pPr algn="ctr">
              <a:lnSpc>
                <a:spcPts val="4620"/>
              </a:lnSpc>
            </a:pPr>
            <a:r>
              <a:rPr lang="en-US" sz="3300" b="true">
                <a:solidFill>
                  <a:srgbClr val="0E3A5A"/>
                </a:solidFill>
                <a:latin typeface="Helvetica World Bold"/>
                <a:ea typeface="Helvetica World Bold"/>
                <a:cs typeface="Helvetica World Bold"/>
                <a:sym typeface="Helvetica World Bold"/>
              </a:rPr>
              <a:t>Obj</a:t>
            </a:r>
            <a:r>
              <a:rPr lang="en-US" b="true" sz="3300">
                <a:solidFill>
                  <a:srgbClr val="0E3A5A"/>
                </a:solidFill>
                <a:latin typeface="Helvetica World Bold"/>
                <a:ea typeface="Helvetica World Bold"/>
                <a:cs typeface="Helvetica World Bold"/>
                <a:sym typeface="Helvetica World Bold"/>
              </a:rPr>
              <a:t>ectives</a:t>
            </a:r>
          </a:p>
        </p:txBody>
      </p:sp>
      <p:sp>
        <p:nvSpPr>
          <p:cNvPr name="TextBox 50" id="50"/>
          <p:cNvSpPr txBox="true"/>
          <p:nvPr/>
        </p:nvSpPr>
        <p:spPr>
          <a:xfrm rot="0">
            <a:off x="3430187" y="1501764"/>
            <a:ext cx="15002782" cy="382904"/>
          </a:xfrm>
          <a:prstGeom prst="rect">
            <a:avLst/>
          </a:prstGeom>
        </p:spPr>
        <p:txBody>
          <a:bodyPr anchor="t" rtlCol="false" tIns="0" lIns="0" bIns="0" rIns="0">
            <a:spAutoFit/>
          </a:bodyPr>
          <a:lstStyle/>
          <a:p>
            <a:pPr algn="ctr" marL="0" indent="0" lvl="0">
              <a:lnSpc>
                <a:spcPts val="3176"/>
              </a:lnSpc>
              <a:spcBef>
                <a:spcPct val="0"/>
              </a:spcBef>
            </a:pPr>
            <a:r>
              <a:rPr lang="en-US" sz="2268">
                <a:solidFill>
                  <a:srgbClr val="FFFFFF"/>
                </a:solidFill>
                <a:latin typeface="Helvetica World"/>
                <a:ea typeface="Helvetica World"/>
                <a:cs typeface="Helvetica World"/>
                <a:sym typeface="Helvetica World"/>
              </a:rPr>
              <a:t>Siddhesh Thombare (197) - Rohit Tiwari (201) - Shivam Tiwari (202) - Vishal Tiwari (203) - </a:t>
            </a:r>
            <a:r>
              <a:rPr lang="en-US" sz="2268">
                <a:solidFill>
                  <a:srgbClr val="FFFFFF"/>
                </a:solidFill>
                <a:latin typeface="Helvetica World"/>
                <a:ea typeface="Helvetica World"/>
                <a:cs typeface="Helvetica World"/>
                <a:sym typeface="Helvetica World"/>
              </a:rPr>
              <a:t>Omkar Tripathi (205)</a:t>
            </a:r>
          </a:p>
        </p:txBody>
      </p:sp>
      <p:sp>
        <p:nvSpPr>
          <p:cNvPr name="TextBox 51" id="51"/>
          <p:cNvSpPr txBox="true"/>
          <p:nvPr/>
        </p:nvSpPr>
        <p:spPr>
          <a:xfrm rot="0">
            <a:off x="15071910" y="2973574"/>
            <a:ext cx="6083668" cy="3088562"/>
          </a:xfrm>
          <a:prstGeom prst="rect">
            <a:avLst/>
          </a:prstGeom>
        </p:spPr>
        <p:txBody>
          <a:bodyPr anchor="t" rtlCol="false" tIns="0" lIns="0" bIns="0" rIns="0">
            <a:spAutoFit/>
          </a:bodyPr>
          <a:lstStyle/>
          <a:p>
            <a:pPr algn="just">
              <a:lnSpc>
                <a:spcPts val="2714"/>
              </a:lnSpc>
            </a:pPr>
            <a:r>
              <a:rPr lang="en-US" sz="1696">
                <a:solidFill>
                  <a:srgbClr val="000000"/>
                </a:solidFill>
                <a:latin typeface="Poppins"/>
                <a:ea typeface="Poppins"/>
                <a:cs typeface="Poppins"/>
                <a:sym typeface="Poppins"/>
              </a:rPr>
              <a:t>This study invest</a:t>
            </a:r>
            <a:r>
              <a:rPr lang="en-US" sz="1696">
                <a:solidFill>
                  <a:srgbClr val="000000"/>
                </a:solidFill>
                <a:latin typeface="Poppins"/>
                <a:ea typeface="Poppins"/>
                <a:cs typeface="Poppins"/>
                <a:sym typeface="Poppins"/>
              </a:rPr>
              <a:t>igates pollution-related health risks in Indian metropolitan regions using integrated environmental data sources. An AI-based predictive analytics framework identifies early respiratory and cardiovascular risk levels. Air quality, climate, and exposure data are unified through the BAQIG platform for continuous analysis and forecasting. Real-time monitoring and intelligent alerts support preventive, data-driven healthcare planning.</a:t>
            </a:r>
          </a:p>
        </p:txBody>
      </p:sp>
      <p:grpSp>
        <p:nvGrpSpPr>
          <p:cNvPr name="Group 52" id="52"/>
          <p:cNvGrpSpPr/>
          <p:nvPr/>
        </p:nvGrpSpPr>
        <p:grpSpPr>
          <a:xfrm rot="0">
            <a:off x="7219967" y="6330023"/>
            <a:ext cx="7421420" cy="4513383"/>
            <a:chOff x="0" y="0"/>
            <a:chExt cx="1378354" cy="838219"/>
          </a:xfrm>
        </p:grpSpPr>
        <p:sp>
          <p:nvSpPr>
            <p:cNvPr name="Freeform 53" id="53"/>
            <p:cNvSpPr/>
            <p:nvPr/>
          </p:nvSpPr>
          <p:spPr>
            <a:xfrm flipH="false" flipV="false" rot="0">
              <a:off x="0" y="0"/>
              <a:ext cx="1378354" cy="838219"/>
            </a:xfrm>
            <a:custGeom>
              <a:avLst/>
              <a:gdLst/>
              <a:ahLst/>
              <a:cxnLst/>
              <a:rect r="r" b="b" t="t" l="l"/>
              <a:pathLst>
                <a:path h="838219" w="1378354">
                  <a:moveTo>
                    <a:pt x="1378354" y="43031"/>
                  </a:moveTo>
                  <a:lnTo>
                    <a:pt x="1378354" y="795187"/>
                  </a:lnTo>
                  <a:cubicBezTo>
                    <a:pt x="1378354" y="806600"/>
                    <a:pt x="1373821" y="817545"/>
                    <a:pt x="1365751" y="825615"/>
                  </a:cubicBezTo>
                  <a:cubicBezTo>
                    <a:pt x="1357681" y="833685"/>
                    <a:pt x="1346736" y="838219"/>
                    <a:pt x="1335323" y="838219"/>
                  </a:cubicBezTo>
                  <a:lnTo>
                    <a:pt x="43031" y="838219"/>
                  </a:lnTo>
                  <a:cubicBezTo>
                    <a:pt x="31619" y="838219"/>
                    <a:pt x="20674" y="833685"/>
                    <a:pt x="12604" y="825615"/>
                  </a:cubicBezTo>
                  <a:cubicBezTo>
                    <a:pt x="4534" y="817545"/>
                    <a:pt x="0" y="806600"/>
                    <a:pt x="0" y="795187"/>
                  </a:cubicBezTo>
                  <a:lnTo>
                    <a:pt x="0" y="43031"/>
                  </a:lnTo>
                  <a:cubicBezTo>
                    <a:pt x="0" y="31619"/>
                    <a:pt x="4534" y="20674"/>
                    <a:pt x="12604" y="12604"/>
                  </a:cubicBezTo>
                  <a:cubicBezTo>
                    <a:pt x="20674" y="4534"/>
                    <a:pt x="31619" y="0"/>
                    <a:pt x="43031" y="0"/>
                  </a:cubicBezTo>
                  <a:lnTo>
                    <a:pt x="1335323" y="0"/>
                  </a:lnTo>
                  <a:cubicBezTo>
                    <a:pt x="1346736" y="0"/>
                    <a:pt x="1357681" y="4534"/>
                    <a:pt x="1365751" y="12604"/>
                  </a:cubicBezTo>
                  <a:cubicBezTo>
                    <a:pt x="1373821" y="20674"/>
                    <a:pt x="1378354" y="31619"/>
                    <a:pt x="1378354" y="43031"/>
                  </a:cubicBezTo>
                  <a:close/>
                </a:path>
              </a:pathLst>
            </a:custGeom>
            <a:solidFill>
              <a:srgbClr val="000000">
                <a:alpha val="0"/>
              </a:srgbClr>
            </a:solidFill>
            <a:ln w="38100" cap="rnd">
              <a:solidFill>
                <a:srgbClr val="19232D"/>
              </a:solidFill>
              <a:prstDash val="solid"/>
              <a:round/>
            </a:ln>
          </p:spPr>
        </p:sp>
        <p:sp>
          <p:nvSpPr>
            <p:cNvPr name="TextBox 54" id="54"/>
            <p:cNvSpPr txBox="true"/>
            <p:nvPr/>
          </p:nvSpPr>
          <p:spPr>
            <a:xfrm>
              <a:off x="0" y="-9525"/>
              <a:ext cx="1378354" cy="847744"/>
            </a:xfrm>
            <a:prstGeom prst="rect">
              <a:avLst/>
            </a:prstGeom>
          </p:spPr>
          <p:txBody>
            <a:bodyPr anchor="ctr" rtlCol="false" tIns="104775" lIns="104775" bIns="104775" rIns="104775"/>
            <a:lstStyle/>
            <a:p>
              <a:pPr algn="ctr">
                <a:lnSpc>
                  <a:spcPts val="6434"/>
                </a:lnSpc>
              </a:pPr>
            </a:p>
          </p:txBody>
        </p:sp>
      </p:grpSp>
      <p:grpSp>
        <p:nvGrpSpPr>
          <p:cNvPr name="Group 55" id="55"/>
          <p:cNvGrpSpPr/>
          <p:nvPr/>
        </p:nvGrpSpPr>
        <p:grpSpPr>
          <a:xfrm rot="0">
            <a:off x="9711233" y="11001222"/>
            <a:ext cx="4872172" cy="3895793"/>
            <a:chOff x="0" y="0"/>
            <a:chExt cx="1362144" cy="1089125"/>
          </a:xfrm>
        </p:grpSpPr>
        <p:sp>
          <p:nvSpPr>
            <p:cNvPr name="Freeform 56" id="56"/>
            <p:cNvSpPr/>
            <p:nvPr/>
          </p:nvSpPr>
          <p:spPr>
            <a:xfrm flipH="false" flipV="false" rot="0">
              <a:off x="0" y="0"/>
              <a:ext cx="1362144" cy="1089125"/>
            </a:xfrm>
            <a:custGeom>
              <a:avLst/>
              <a:gdLst/>
              <a:ahLst/>
              <a:cxnLst/>
              <a:rect r="r" b="b" t="t" l="l"/>
              <a:pathLst>
                <a:path h="1089125" w="1362144">
                  <a:moveTo>
                    <a:pt x="1362144" y="65547"/>
                  </a:moveTo>
                  <a:lnTo>
                    <a:pt x="1362144" y="1023578"/>
                  </a:lnTo>
                  <a:cubicBezTo>
                    <a:pt x="1362144" y="1040962"/>
                    <a:pt x="1355238" y="1057634"/>
                    <a:pt x="1342946" y="1069927"/>
                  </a:cubicBezTo>
                  <a:cubicBezTo>
                    <a:pt x="1330654" y="1082219"/>
                    <a:pt x="1313982" y="1089125"/>
                    <a:pt x="1296598" y="1089125"/>
                  </a:cubicBezTo>
                  <a:lnTo>
                    <a:pt x="65547" y="1089125"/>
                  </a:lnTo>
                  <a:cubicBezTo>
                    <a:pt x="48163" y="1089125"/>
                    <a:pt x="31491" y="1082219"/>
                    <a:pt x="19198" y="1069927"/>
                  </a:cubicBezTo>
                  <a:cubicBezTo>
                    <a:pt x="6906" y="1057634"/>
                    <a:pt x="0" y="1040962"/>
                    <a:pt x="0" y="1023578"/>
                  </a:cubicBezTo>
                  <a:lnTo>
                    <a:pt x="0" y="65547"/>
                  </a:lnTo>
                  <a:cubicBezTo>
                    <a:pt x="0" y="48163"/>
                    <a:pt x="6906" y="31491"/>
                    <a:pt x="19198" y="19198"/>
                  </a:cubicBezTo>
                  <a:cubicBezTo>
                    <a:pt x="31491" y="6906"/>
                    <a:pt x="48163" y="0"/>
                    <a:pt x="65547" y="0"/>
                  </a:cubicBezTo>
                  <a:lnTo>
                    <a:pt x="1296598" y="0"/>
                  </a:lnTo>
                  <a:cubicBezTo>
                    <a:pt x="1313982" y="0"/>
                    <a:pt x="1330654" y="6906"/>
                    <a:pt x="1342946" y="19198"/>
                  </a:cubicBezTo>
                  <a:cubicBezTo>
                    <a:pt x="1355238" y="31491"/>
                    <a:pt x="1362144" y="48163"/>
                    <a:pt x="1362144" y="65547"/>
                  </a:cubicBezTo>
                  <a:close/>
                </a:path>
              </a:pathLst>
            </a:custGeom>
            <a:solidFill>
              <a:srgbClr val="000000">
                <a:alpha val="0"/>
              </a:srgbClr>
            </a:solidFill>
            <a:ln w="38100" cap="rnd">
              <a:solidFill>
                <a:srgbClr val="19232D"/>
              </a:solidFill>
              <a:prstDash val="solid"/>
              <a:round/>
            </a:ln>
          </p:spPr>
        </p:sp>
        <p:sp>
          <p:nvSpPr>
            <p:cNvPr name="TextBox 57" id="57"/>
            <p:cNvSpPr txBox="true"/>
            <p:nvPr/>
          </p:nvSpPr>
          <p:spPr>
            <a:xfrm>
              <a:off x="0" y="-9525"/>
              <a:ext cx="1362144" cy="1098650"/>
            </a:xfrm>
            <a:prstGeom prst="rect">
              <a:avLst/>
            </a:prstGeom>
          </p:spPr>
          <p:txBody>
            <a:bodyPr anchor="ctr" rtlCol="false" tIns="104775" lIns="104775" bIns="104775" rIns="104775"/>
            <a:lstStyle/>
            <a:p>
              <a:pPr algn="ctr">
                <a:lnSpc>
                  <a:spcPts val="6434"/>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DAG_aeurswI</dc:identifier>
  <dcterms:modified xsi:type="dcterms:W3CDTF">2011-08-01T06:04:30Z</dcterms:modified>
  <cp:revision>1</cp:revision>
  <dc:title>Poster - AI-Based Predictive Analytics for Pollution-Driven Health Risks in Bharat (23.4 x 16.5 in)</dc:title>
</cp:coreProperties>
</file>

<file path=docProps/thumbnail.jpeg>
</file>